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7053250" cy="9309100"/>
  <p:embeddedFontLst>
    <p:embeddedFont>
      <p:font typeface="Comfortaa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omfortaa-bold.fntdata"/><Relationship Id="rId12" Type="http://schemas.openxmlformats.org/officeDocument/2006/relationships/font" Target="fonts/Comforta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75775" y="698175"/>
            <a:ext cx="4702400" cy="34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5325" y="4421800"/>
            <a:ext cx="5642600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2681a0774_0_6:notes"/>
          <p:cNvSpPr/>
          <p:nvPr>
            <p:ph idx="2" type="sldImg"/>
          </p:nvPr>
        </p:nvSpPr>
        <p:spPr>
          <a:xfrm>
            <a:off x="1175775" y="698175"/>
            <a:ext cx="47025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2681a0774_0_6:notes"/>
          <p:cNvSpPr txBox="1"/>
          <p:nvPr>
            <p:ph idx="1" type="body"/>
          </p:nvPr>
        </p:nvSpPr>
        <p:spPr>
          <a:xfrm>
            <a:off x="705325" y="4421800"/>
            <a:ext cx="5642700" cy="41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705325" y="4421800"/>
            <a:ext cx="5642700" cy="41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1175775" y="698175"/>
            <a:ext cx="47025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705325" y="4421800"/>
            <a:ext cx="5642700" cy="41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1175775" y="698175"/>
            <a:ext cx="47025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705325" y="4421800"/>
            <a:ext cx="5642700" cy="41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75775" y="698175"/>
            <a:ext cx="47025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/>
          <p:nvPr>
            <p:ph idx="1" type="body"/>
          </p:nvPr>
        </p:nvSpPr>
        <p:spPr>
          <a:xfrm>
            <a:off x="705310" y="4421807"/>
            <a:ext cx="5642400" cy="41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p4:notes"/>
          <p:cNvSpPr/>
          <p:nvPr>
            <p:ph idx="2" type="sldImg"/>
          </p:nvPr>
        </p:nvSpPr>
        <p:spPr>
          <a:xfrm>
            <a:off x="1175768" y="698177"/>
            <a:ext cx="4702200" cy="349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 txBox="1"/>
          <p:nvPr>
            <p:ph idx="1" type="body"/>
          </p:nvPr>
        </p:nvSpPr>
        <p:spPr>
          <a:xfrm>
            <a:off x="705310" y="4421807"/>
            <a:ext cx="5642400" cy="41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7" name="Google Shape;157;p5:notes"/>
          <p:cNvSpPr/>
          <p:nvPr>
            <p:ph idx="2" type="sldImg"/>
          </p:nvPr>
        </p:nvSpPr>
        <p:spPr>
          <a:xfrm>
            <a:off x="1175768" y="698177"/>
            <a:ext cx="4702200" cy="349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9" name="Google Shape;49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0" name="Google Shape;50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1" name="Google Shape;51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AA84F">
            <a:alpha val="17254"/>
          </a:srgbClr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youtu.be/jTlPvhImlfs" TargetMode="External"/><Relationship Id="rId4" Type="http://schemas.openxmlformats.org/officeDocument/2006/relationships/hyperlink" Target="https://youtu.be/dhsy6epaJGs" TargetMode="External"/><Relationship Id="rId5" Type="http://schemas.openxmlformats.org/officeDocument/2006/relationships/hyperlink" Target="https://rockalingua.com/games/farm-animals" TargetMode="External"/><Relationship Id="rId6" Type="http://schemas.openxmlformats.org/officeDocument/2006/relationships/hyperlink" Target="https://rockalingua.com/video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8.png"/><Relationship Id="rId11" Type="http://schemas.openxmlformats.org/officeDocument/2006/relationships/image" Target="../media/image9.png"/><Relationship Id="rId10" Type="http://schemas.openxmlformats.org/officeDocument/2006/relationships/image" Target="../media/image7.png"/><Relationship Id="rId9" Type="http://schemas.openxmlformats.org/officeDocument/2006/relationships/image" Target="../media/image6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1.png"/><Relationship Id="rId8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5.png"/><Relationship Id="rId10" Type="http://schemas.openxmlformats.org/officeDocument/2006/relationships/image" Target="../media/image9.png"/><Relationship Id="rId13" Type="http://schemas.openxmlformats.org/officeDocument/2006/relationships/image" Target="../media/image7.png"/><Relationship Id="rId1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10.png"/><Relationship Id="rId9" Type="http://schemas.openxmlformats.org/officeDocument/2006/relationships/image" Target="../media/image12.png"/><Relationship Id="rId14" Type="http://schemas.openxmlformats.org/officeDocument/2006/relationships/image" Target="../media/image11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1.png"/><Relationship Id="rId8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3.png"/><Relationship Id="rId6" Type="http://schemas.openxmlformats.org/officeDocument/2006/relationships/image" Target="../media/image12.png"/><Relationship Id="rId7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857250" y="408225"/>
            <a:ext cx="761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WATCH THE VIDEO “LOS ANIMALES EN LA GRANJA” </a:t>
            </a:r>
            <a:endParaRPr sz="20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FARM ANIMALS</a:t>
            </a:r>
            <a:endParaRPr sz="22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1816550" y="2874900"/>
            <a:ext cx="59802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https://youtu.be/jTlPvhImlfs</a:t>
            </a:r>
            <a:r>
              <a:rPr b="1" lang="en-US" sz="2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sz="28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1959425" y="3875400"/>
            <a:ext cx="65925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7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https://youtu.be/dhsy6epaJGs</a:t>
            </a:r>
            <a:r>
              <a:rPr b="1" lang="en-US" sz="27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sz="27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592000" y="5796625"/>
            <a:ext cx="6878400" cy="8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u="sng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https://rockalingua.com/games/farm-animals</a:t>
            </a:r>
            <a:r>
              <a:rPr lang="en-US" sz="2400">
                <a:solidFill>
                  <a:srgbClr val="FF0000"/>
                </a:solidFill>
              </a:rPr>
              <a:t>.</a:t>
            </a:r>
            <a:endParaRPr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2061475" y="4875900"/>
            <a:ext cx="4878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BF9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Play the game ENJOY IT.</a:t>
            </a:r>
            <a:endParaRPr b="1" sz="2600">
              <a:solidFill>
                <a:srgbClr val="BF9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673600" y="1857375"/>
            <a:ext cx="5531400" cy="8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8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https://rockalingua.com/videos</a:t>
            </a:r>
            <a:r>
              <a:rPr b="1" lang="en-US" sz="2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sz="28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Peter&amp;Mariola\AppData\Local\Microsoft\Windows\Temporary Internet Files\Content.IE5\EO2WEN1B\MPj04120680000[1].jpg" id="94" name="Google Shape;9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 txBox="1"/>
          <p:nvPr/>
        </p:nvSpPr>
        <p:spPr>
          <a:xfrm>
            <a:off x="1462101" y="-4750"/>
            <a:ext cx="7300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CC4125"/>
                </a:solidFill>
                <a:latin typeface="Comic Sans MS"/>
                <a:ea typeface="Comic Sans MS"/>
                <a:cs typeface="Comic Sans MS"/>
                <a:sym typeface="Comic Sans MS"/>
              </a:rPr>
              <a:t>LOS ANIMALES DE LA GRANJA</a:t>
            </a:r>
            <a:endParaRPr b="1" i="0" sz="1400" u="none" cap="none" strike="noStrike">
              <a:solidFill>
                <a:srgbClr val="CC412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Peter&amp;Mariola\AppData\Local\Microsoft\Windows\Temporary Internet Files\Content.IE5\ELV5346A\MCj04174400000[1].wmf" id="96" name="Google Shape;9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25000" y="5076698"/>
            <a:ext cx="1952550" cy="1528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LV5346A\MCj04174600000[1].wmf" id="97" name="Google Shape;97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52450" y="3897430"/>
            <a:ext cx="1110551" cy="109674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DW41W220\MC900445102[1].wmf" id="98" name="Google Shape;98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852149" y="4637332"/>
            <a:ext cx="1850950" cy="19679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LV5346A\MCj04174440000[1].wmf" id="99" name="Google Shape;99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57523" y="4221226"/>
            <a:ext cx="1372325" cy="1693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BL63Q1YU\MCj04174520000[1].wmf" id="100" name="Google Shape;100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857288" y="4100622"/>
            <a:ext cx="1372325" cy="170315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05EFM7P0\MCAN01900_0000[1].wmf" id="101" name="Google Shape;101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354850" y="4361396"/>
            <a:ext cx="1110549" cy="11816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RBX0HW5\MC900026822[1].wmf" id="102" name="Google Shape;102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818648" y="5349425"/>
            <a:ext cx="1136949" cy="12558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BL63Q1YU\MCj01405330000[1].wmf" id="103" name="Google Shape;103;p1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 rot="7">
            <a:off x="3531512" y="1444427"/>
            <a:ext cx="1040485" cy="1363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Peter&amp;Mariola\AppData\Local\Microsoft\Windows\Temporary Internet Files\Content.IE5\EO2WEN1B\MPj04120680000[1].jpg" id="108" name="Google Shape;10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5"/>
          <p:cNvSpPr txBox="1"/>
          <p:nvPr/>
        </p:nvSpPr>
        <p:spPr>
          <a:xfrm>
            <a:off x="827500" y="4777300"/>
            <a:ext cx="7356600" cy="2185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US" sz="2600" u="none" cap="none" strike="noStrike">
                <a:solidFill>
                  <a:srgbClr val="CC412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the next slide,  drag at least FIVE animals that you would like to have in your farm and label them correctly in Spanish.</a:t>
            </a:r>
            <a:endParaRPr b="1" i="0" sz="2600" u="none" cap="none" strike="noStrike">
              <a:solidFill>
                <a:srgbClr val="CC412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US" sz="2600" u="none" cap="none" strike="noStrike">
                <a:solidFill>
                  <a:srgbClr val="CC412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Please DON’T use the PRESENT mode to be able to see the animals and its labels.</a:t>
            </a:r>
            <a:endParaRPr b="1" i="0" sz="2600" u="none" cap="none" strike="noStrike">
              <a:solidFill>
                <a:srgbClr val="CC412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Peter&amp;Mariola\AppData\Local\Microsoft\Windows\Temporary Internet Files\Content.IE5\EO2WEN1B\MPj04120680000[1].jpg" id="114" name="Google Shape;11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275" y="99338"/>
            <a:ext cx="9144000" cy="69057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LV5346A\MCj04174400000[1].wmf" id="115" name="Google Shape;115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961200" y="2980713"/>
            <a:ext cx="1458911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BL63Q1YU\MCj04174520000[1].wmf" id="116" name="Google Shape;116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1491450" y="103450"/>
            <a:ext cx="1066800" cy="1323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LV5346A\MCj04174600000[1].wmf" id="117" name="Google Shape;117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3772300" y="0"/>
            <a:ext cx="1081088" cy="10668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LV5346A\MCj04174440000[1].wmf" id="118" name="Google Shape;11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4542213" y="4128988"/>
            <a:ext cx="1030286" cy="1270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LV5346A\MCj04260320000[1].wmf" id="119" name="Google Shape;119;p1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 rot="-480001">
            <a:off x="-1151725" y="3878662"/>
            <a:ext cx="844550" cy="12461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BL63Q1YU\MCj04174580000[1].wmf" id="120" name="Google Shape;120;p1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088972" y="4263263"/>
            <a:ext cx="695867" cy="10014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BL63Q1YU\MCj01405330000[1].wmf" id="121" name="Google Shape;121;p1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 rot="-191577">
            <a:off x="-4908276" y="819725"/>
            <a:ext cx="914401" cy="11985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05EFM7P0\MCAN01900_0000[1].wmf" id="122" name="Google Shape;122;p16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515754" y="1577432"/>
            <a:ext cx="1115399" cy="10014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05EFM7P0\MCNA01287_0000[1].wmf" id="123" name="Google Shape;123;p1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057836" y="1776900"/>
            <a:ext cx="957315" cy="120383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RBX0HW5\MC900026822[1].wmf" id="124" name="Google Shape;124;p16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-2873425" y="5385200"/>
            <a:ext cx="1223611" cy="13515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O2WEN1B\MCj04174500000[1].wmf" id="125" name="Google Shape;125;p16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-3094959" y="1493570"/>
            <a:ext cx="1351186" cy="1060387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6"/>
          <p:cNvSpPr txBox="1"/>
          <p:nvPr/>
        </p:nvSpPr>
        <p:spPr>
          <a:xfrm>
            <a:off x="9695400" y="4685325"/>
            <a:ext cx="16200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LA VAC</a:t>
            </a: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6"/>
          <p:cNvSpPr txBox="1"/>
          <p:nvPr/>
        </p:nvSpPr>
        <p:spPr>
          <a:xfrm>
            <a:off x="6602978" y="3941854"/>
            <a:ext cx="33354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t/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6"/>
          <p:cNvSpPr txBox="1"/>
          <p:nvPr/>
        </p:nvSpPr>
        <p:spPr>
          <a:xfrm>
            <a:off x="9568662" y="624413"/>
            <a:ext cx="18735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LA OVEJA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6"/>
          <p:cNvSpPr txBox="1"/>
          <p:nvPr/>
        </p:nvSpPr>
        <p:spPr>
          <a:xfrm>
            <a:off x="9632910" y="1180525"/>
            <a:ext cx="27810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EL POLLITO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6"/>
          <p:cNvSpPr txBox="1"/>
          <p:nvPr/>
        </p:nvSpPr>
        <p:spPr>
          <a:xfrm>
            <a:off x="9409616" y="3755495"/>
            <a:ext cx="28074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EL CABALLO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6"/>
          <p:cNvSpPr txBox="1"/>
          <p:nvPr/>
        </p:nvSpPr>
        <p:spPr>
          <a:xfrm>
            <a:off x="9457125" y="4263250"/>
            <a:ext cx="16200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EL PATO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6"/>
          <p:cNvSpPr txBox="1"/>
          <p:nvPr/>
        </p:nvSpPr>
        <p:spPr>
          <a:xfrm>
            <a:off x="10191650" y="6630650"/>
            <a:ext cx="22194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EL CONEJO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6"/>
          <p:cNvSpPr txBox="1"/>
          <p:nvPr/>
        </p:nvSpPr>
        <p:spPr>
          <a:xfrm>
            <a:off x="9575275" y="2825675"/>
            <a:ext cx="3024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LA GALLINA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6"/>
          <p:cNvSpPr txBox="1"/>
          <p:nvPr/>
        </p:nvSpPr>
        <p:spPr>
          <a:xfrm>
            <a:off x="9568662" y="5055526"/>
            <a:ext cx="235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EL GALLO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10403787" y="6071276"/>
            <a:ext cx="235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EL PERRO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9399837" y="1895851"/>
            <a:ext cx="235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EL GATO</a:t>
            </a:r>
            <a:endParaRPr b="1" i="0" sz="2500" u="none" cap="none" strike="noStrike">
              <a:solidFill>
                <a:srgbClr val="000000"/>
              </a:solidFill>
              <a:highlight>
                <a:srgbClr val="EFEFE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12185200" y="2347225"/>
            <a:ext cx="259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b="1" lang="en-US" sz="2500">
                <a:solidFill>
                  <a:schemeClr val="dk1"/>
                </a:solidFill>
                <a:highlight>
                  <a:srgbClr val="EFEFEF"/>
                </a:highlight>
                <a:latin typeface="Comic Sans MS"/>
                <a:ea typeface="Comic Sans MS"/>
                <a:cs typeface="Comic Sans MS"/>
                <a:sym typeface="Comic Sans MS"/>
              </a:rPr>
              <a:t>EL CHANCHO</a:t>
            </a:r>
            <a:endParaRPr b="1" sz="2500">
              <a:solidFill>
                <a:schemeClr val="dk1"/>
              </a:solidFill>
              <a:highlight>
                <a:srgbClr val="EFEFE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Peter&amp;Mariola\AppData\Local\Microsoft\Windows\Temporary Internet Files\Content.IE5\ELV5346A\MCj04174400000[1].wmf" id="142" name="Google Shape;14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094348"/>
            <a:ext cx="2541000" cy="19892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LV5346A\MCj04174600000[1].wmf" id="143" name="Google Shape;14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5200" y="1074102"/>
            <a:ext cx="2034826" cy="200951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LV5346A\MCj04174440000[1].wmf" id="144" name="Google Shape;144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4491" y="4043285"/>
            <a:ext cx="1655195" cy="204241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BL63Q1YU\MCj01405330000[1].wmf" id="145" name="Google Shape;145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-257022">
            <a:off x="7097683" y="4095060"/>
            <a:ext cx="1457785" cy="19108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05EFM7P0\MCAN01900_0000[1].wmf" id="146" name="Google Shape;146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661551" y="1074102"/>
            <a:ext cx="1872849" cy="19926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ERBX0HW5\MC900026822[1].wmf" id="147" name="Google Shape;147;p1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521119" y="4164558"/>
            <a:ext cx="1766551" cy="195130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7"/>
          <p:cNvSpPr txBox="1"/>
          <p:nvPr/>
        </p:nvSpPr>
        <p:spPr>
          <a:xfrm>
            <a:off x="1081088" y="223838"/>
            <a:ext cx="6613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LOS ANIMALES DE LA GRANJA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7"/>
          <p:cNvSpPr txBox="1"/>
          <p:nvPr/>
        </p:nvSpPr>
        <p:spPr>
          <a:xfrm>
            <a:off x="563019" y="3302913"/>
            <a:ext cx="18753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VACA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7"/>
          <p:cNvSpPr txBox="1"/>
          <p:nvPr/>
        </p:nvSpPr>
        <p:spPr>
          <a:xfrm>
            <a:off x="3521118" y="3233897"/>
            <a:ext cx="22632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 CHANCHO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7"/>
          <p:cNvSpPr txBox="1"/>
          <p:nvPr/>
        </p:nvSpPr>
        <p:spPr>
          <a:xfrm>
            <a:off x="6858000" y="6248400"/>
            <a:ext cx="18870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 POLLITO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7"/>
          <p:cNvSpPr txBox="1"/>
          <p:nvPr/>
        </p:nvSpPr>
        <p:spPr>
          <a:xfrm>
            <a:off x="6934200" y="3226713"/>
            <a:ext cx="15060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 PATO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7"/>
          <p:cNvSpPr txBox="1"/>
          <p:nvPr/>
        </p:nvSpPr>
        <p:spPr>
          <a:xfrm>
            <a:off x="381000" y="6248400"/>
            <a:ext cx="19515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 CONEJO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7"/>
          <p:cNvSpPr txBox="1"/>
          <p:nvPr/>
        </p:nvSpPr>
        <p:spPr>
          <a:xfrm>
            <a:off x="3368718" y="6248400"/>
            <a:ext cx="20415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GALLINA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Peter&amp;Mariola\AppData\Local\Microsoft\Windows\Temporary Internet Files\Content.IE5\BL63Q1YU\MCj04174520000[1].wmf" id="159" name="Google Shape;15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62051" y="3949668"/>
            <a:ext cx="1700750" cy="21107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DW41W220\MC900445102[1].wmf" id="160" name="Google Shape;16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89737" y="797428"/>
            <a:ext cx="2201864" cy="2341061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8"/>
          <p:cNvSpPr txBox="1"/>
          <p:nvPr/>
        </p:nvSpPr>
        <p:spPr>
          <a:xfrm>
            <a:off x="1081088" y="223838"/>
            <a:ext cx="6613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LOS ANIMALES DE LA GRANJA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8"/>
          <p:cNvSpPr txBox="1"/>
          <p:nvPr/>
        </p:nvSpPr>
        <p:spPr>
          <a:xfrm>
            <a:off x="182019" y="3302913"/>
            <a:ext cx="18753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 PERRO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8"/>
          <p:cNvSpPr txBox="1"/>
          <p:nvPr/>
        </p:nvSpPr>
        <p:spPr>
          <a:xfrm>
            <a:off x="3521118" y="3233897"/>
            <a:ext cx="22632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 GATO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8"/>
          <p:cNvSpPr txBox="1"/>
          <p:nvPr/>
        </p:nvSpPr>
        <p:spPr>
          <a:xfrm>
            <a:off x="5486400" y="6258580"/>
            <a:ext cx="16002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OVEJA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8"/>
          <p:cNvSpPr txBox="1"/>
          <p:nvPr/>
        </p:nvSpPr>
        <p:spPr>
          <a:xfrm>
            <a:off x="6858000" y="3210581"/>
            <a:ext cx="19050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ELCABALLO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8"/>
          <p:cNvSpPr txBox="1"/>
          <p:nvPr/>
        </p:nvSpPr>
        <p:spPr>
          <a:xfrm>
            <a:off x="1905000" y="6248400"/>
            <a:ext cx="19515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 GALLO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Peter&amp;Mariola\AppData\Local\Microsoft\Windows\Temporary Internet Files\Content.IE5\ELV5346A\MCj04260320000[1].wmf" id="167" name="Google Shape;167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54500" y="843073"/>
            <a:ext cx="1596449" cy="235661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BL63Q1YU\MCj04174580000[1].wmf" id="168" name="Google Shape;168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9075" y="972797"/>
            <a:ext cx="1505999" cy="21661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Peter&amp;Mariola\AppData\Local\Microsoft\Windows\Temporary Internet Files\Content.IE5\05EFM7P0\MCNA01287_0000[1].wmf" id="169" name="Google Shape;169;p18"/>
          <p:cNvPicPr preferRelativeResize="0"/>
          <p:nvPr/>
        </p:nvPicPr>
        <p:blipFill rotWithShape="1">
          <a:blip r:embed="rId7">
            <a:alphaModFix/>
          </a:blip>
          <a:srcRect b="4600" l="14010" r="-14010" t="-4600"/>
          <a:stretch/>
        </p:blipFill>
        <p:spPr>
          <a:xfrm>
            <a:off x="2141400" y="3897667"/>
            <a:ext cx="1766550" cy="22214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